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7" r:id="rId3"/>
    <p:sldId id="308" r:id="rId4"/>
    <p:sldId id="272" r:id="rId5"/>
    <p:sldId id="264" r:id="rId6"/>
    <p:sldId id="266" r:id="rId7"/>
    <p:sldId id="265" r:id="rId8"/>
    <p:sldId id="273" r:id="rId9"/>
    <p:sldId id="267" r:id="rId10"/>
    <p:sldId id="268" r:id="rId11"/>
    <p:sldId id="269" r:id="rId12"/>
    <p:sldId id="287" r:id="rId13"/>
    <p:sldId id="288" r:id="rId14"/>
    <p:sldId id="289" r:id="rId15"/>
    <p:sldId id="258" r:id="rId16"/>
    <p:sldId id="290" r:id="rId17"/>
    <p:sldId id="281" r:id="rId18"/>
    <p:sldId id="282" r:id="rId19"/>
    <p:sldId id="283" r:id="rId20"/>
    <p:sldId id="294" r:id="rId21"/>
    <p:sldId id="292" r:id="rId22"/>
    <p:sldId id="295" r:id="rId23"/>
    <p:sldId id="296" r:id="rId24"/>
    <p:sldId id="297" r:id="rId25"/>
    <p:sldId id="293" r:id="rId26"/>
    <p:sldId id="299" r:id="rId27"/>
    <p:sldId id="303" r:id="rId28"/>
    <p:sldId id="304" r:id="rId29"/>
    <p:sldId id="305" r:id="rId30"/>
    <p:sldId id="302" r:id="rId31"/>
    <p:sldId id="301" r:id="rId32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74" autoAdjust="0"/>
  </p:normalViewPr>
  <p:slideViewPr>
    <p:cSldViewPr>
      <p:cViewPr>
        <p:scale>
          <a:sx n="60" d="100"/>
          <a:sy n="60" d="100"/>
        </p:scale>
        <p:origin x="-164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CCAF-ABBB-4639-AAB8-1D5450A9B1DB}" type="datetimeFigureOut">
              <a:rPr lang="en-ZA" smtClean="0"/>
              <a:pPr/>
              <a:t>2015-05-13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148F9-916A-47F8-8F97-04D7C6003D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992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68989-BD17-4232-974E-0836FB683F7B}" type="datetimeFigureOut">
              <a:rPr lang="en-ZA" smtClean="0"/>
              <a:pPr/>
              <a:t>2015-05-13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03DB4-9735-4093-BA16-2898D0B75AF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316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.google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2386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 Complete the required fields and as much additional information as you are willing to provide</a:t>
            </a:r>
          </a:p>
          <a:p>
            <a:r>
              <a:rPr lang="en-US" dirty="0" smtClean="0"/>
              <a:t>(Note: a university ‘email for verification’ is required to appear in the search results!)</a:t>
            </a: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5732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 2: Google scholar will provide a list of articles it thinks you have authored/co-authored. Select </a:t>
            </a:r>
            <a:r>
              <a:rPr lang="en-US" b="1" dirty="0" smtClean="0"/>
              <a:t>your</a:t>
            </a:r>
            <a:r>
              <a:rPr lang="en-US" dirty="0" smtClean="0"/>
              <a:t> articles, either by groups or individually. </a:t>
            </a:r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2738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9452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6692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4795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Initially,</a:t>
            </a:r>
            <a:r>
              <a:rPr lang="en-US" baseline="0" dirty="0" smtClean="0"/>
              <a:t> your profile will be private.  So you can take the time to add additional publications that Google didn’t suggest and build up a list of publications, if you would rather wait to make it public.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0557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Initially,</a:t>
            </a:r>
            <a:r>
              <a:rPr lang="en-US" baseline="0" dirty="0" smtClean="0"/>
              <a:t> your profile will be private.  So you can take the time to add additional publications that Google didn’t suggest and build up a list of publications, if you would rather wait to make it public.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0557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citation indices box shows you:</a:t>
            </a:r>
          </a:p>
          <a:p>
            <a:r>
              <a:rPr lang="en-US" b="1" dirty="0" smtClean="0"/>
              <a:t>Citations</a:t>
            </a:r>
            <a:r>
              <a:rPr lang="en-US" dirty="0" smtClean="0"/>
              <a:t>: how many times someone has cited your article</a:t>
            </a:r>
          </a:p>
          <a:p>
            <a:pPr lvl="1"/>
            <a:r>
              <a:rPr lang="en-US" dirty="0" smtClean="0"/>
              <a:t>All: over the whole of your career</a:t>
            </a:r>
          </a:p>
          <a:p>
            <a:pPr lvl="1"/>
            <a:r>
              <a:rPr lang="en-US" dirty="0" smtClean="0"/>
              <a:t>Since 2008: in the past 5 years (i.e. recent citations)</a:t>
            </a: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124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 index</a:t>
            </a:r>
            <a:r>
              <a:rPr lang="en-US" dirty="0" smtClean="0"/>
              <a:t>: </a:t>
            </a:r>
            <a:r>
              <a:rPr lang="en-ZA" dirty="0" smtClean="0"/>
              <a:t>the largest number h such that h publications have at least h citations</a:t>
            </a:r>
          </a:p>
          <a:p>
            <a:pPr marL="0" indent="0">
              <a:buNone/>
            </a:pPr>
            <a:r>
              <a:rPr lang="en-ZA" dirty="0" smtClean="0"/>
              <a:t>    i.e. The H-index here is 6 as this academic has    	 6 papers with at least 6 citations</a:t>
            </a:r>
            <a:r>
              <a:rPr lang="en-US" dirty="0" smtClean="0"/>
              <a:t> </a:t>
            </a: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698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 index</a:t>
            </a:r>
            <a:r>
              <a:rPr lang="en-US" dirty="0" smtClean="0"/>
              <a:t>: </a:t>
            </a:r>
            <a:r>
              <a:rPr lang="en-ZA" dirty="0" smtClean="0"/>
              <a:t>the largest number h such that h publications have at least h citations</a:t>
            </a:r>
          </a:p>
          <a:p>
            <a:pPr marL="0" indent="0">
              <a:buNone/>
            </a:pPr>
            <a:r>
              <a:rPr lang="en-ZA" dirty="0" smtClean="0"/>
              <a:t>    i.e. The H-index here is 6 as this academic has    	 6 papers with at least 6 citations</a:t>
            </a:r>
            <a:r>
              <a:rPr lang="en-US" dirty="0" smtClean="0"/>
              <a:t> </a:t>
            </a: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444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653918-5991-46CB-9E6D-A5D4296250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8056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8056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8056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1509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7090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4341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1254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848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add an article manually from</a:t>
            </a:r>
            <a:r>
              <a:rPr lang="en-US" baseline="0" dirty="0" smtClean="0"/>
              <a:t> “add articles”</a:t>
            </a:r>
            <a:r>
              <a:rPr lang="en-US" dirty="0" smtClean="0"/>
              <a:t>, click</a:t>
            </a:r>
            <a:r>
              <a:rPr lang="en-US" baseline="0" dirty="0" smtClean="0"/>
              <a:t> “</a:t>
            </a:r>
            <a:r>
              <a:rPr lang="en-US" dirty="0" smtClean="0"/>
              <a:t>add article manually</a:t>
            </a:r>
            <a:r>
              <a:rPr lang="en-US" baseline="0" dirty="0" smtClean="0"/>
              <a:t>”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8494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331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653918-5991-46CB-9E6D-A5D4296250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7964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E4AC2-0E17-4B5F-A83F-9B48461E87B1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can set</a:t>
            </a:r>
            <a:r>
              <a:rPr lang="en-US" baseline="0" dirty="0" smtClean="0"/>
              <a:t> up a Google Scholar profile to keep a list of all your outputs in one easy to access place as</a:t>
            </a:r>
            <a:r>
              <a:rPr lang="en-US" dirty="0" smtClean="0"/>
              <a:t> well as using it to keep </a:t>
            </a:r>
            <a:r>
              <a:rPr lang="en-US" baseline="0" dirty="0" smtClean="0"/>
              <a:t>track of who is citing your publications </a:t>
            </a: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9566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 the profile you can see who is citing you articles</a:t>
            </a:r>
            <a:r>
              <a:rPr lang="en-US" baseline="0" dirty="0" smtClean="0"/>
              <a:t> and view your citations as a graph over time.  There are also metrics available: number of citations, H-index and i10 index.  And you can choose whether to make your profile public or keep it private (default)</a:t>
            </a: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748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a public GS profile, when someone searches for you, the link to your profile will appear at the top of the results page.</a:t>
            </a: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089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 to get started, go to </a:t>
            </a:r>
            <a:r>
              <a:rPr lang="en-US" dirty="0" smtClean="0">
                <a:hlinkClick r:id="rId3"/>
              </a:rPr>
              <a:t>www.scholar.google.com</a:t>
            </a:r>
            <a:r>
              <a:rPr lang="en-US" dirty="0" smtClean="0"/>
              <a:t> 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44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the “My citations” button</a:t>
            </a:r>
            <a:r>
              <a:rPr lang="en-US" baseline="0" dirty="0" smtClean="0"/>
              <a:t> on the top right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004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Log in using your Google account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DB4-9735-4093-BA16-2898D0B75AFA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737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D302-41F2-4A88-8A56-CF832C7DCA88}" type="datetimeFigureOut">
              <a:rPr lang="en-ZA" smtClean="0"/>
              <a:pPr/>
              <a:t>2015-05-13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675-052D-4B07-B2F1-959AD14B40C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1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D302-41F2-4A88-8A56-CF832C7DCA88}" type="datetimeFigureOut">
              <a:rPr lang="en-ZA" smtClean="0"/>
              <a:pPr/>
              <a:t>2015-05-13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675-052D-4B07-B2F1-959AD14B40C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972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D302-41F2-4A88-8A56-CF832C7DCA88}" type="datetimeFigureOut">
              <a:rPr lang="en-ZA" smtClean="0"/>
              <a:pPr/>
              <a:t>2015-05-13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675-052D-4B07-B2F1-959AD14B40C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651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D302-41F2-4A88-8A56-CF832C7DCA88}" type="datetimeFigureOut">
              <a:rPr lang="en-ZA" smtClean="0"/>
              <a:pPr/>
              <a:t>2015-05-13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675-052D-4B07-B2F1-959AD14B40C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76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D302-41F2-4A88-8A56-CF832C7DCA88}" type="datetimeFigureOut">
              <a:rPr lang="en-ZA" smtClean="0"/>
              <a:pPr/>
              <a:t>2015-05-13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675-052D-4B07-B2F1-959AD14B40C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646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D302-41F2-4A88-8A56-CF832C7DCA88}" type="datetimeFigureOut">
              <a:rPr lang="en-ZA" smtClean="0"/>
              <a:pPr/>
              <a:t>2015-05-13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675-052D-4B07-B2F1-959AD14B40C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718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D302-41F2-4A88-8A56-CF832C7DCA88}" type="datetimeFigureOut">
              <a:rPr lang="en-ZA" smtClean="0"/>
              <a:pPr/>
              <a:t>2015-05-13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675-052D-4B07-B2F1-959AD14B40C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827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D302-41F2-4A88-8A56-CF832C7DCA88}" type="datetimeFigureOut">
              <a:rPr lang="en-ZA" smtClean="0"/>
              <a:pPr/>
              <a:t>2015-05-13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675-052D-4B07-B2F1-959AD14B40C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253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D302-41F2-4A88-8A56-CF832C7DCA88}" type="datetimeFigureOut">
              <a:rPr lang="en-ZA" smtClean="0"/>
              <a:pPr/>
              <a:t>2015-05-13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675-052D-4B07-B2F1-959AD14B40C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582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D302-41F2-4A88-8A56-CF832C7DCA88}" type="datetimeFigureOut">
              <a:rPr lang="en-ZA" smtClean="0"/>
              <a:pPr/>
              <a:t>2015-05-13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675-052D-4B07-B2F1-959AD14B40C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457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D302-41F2-4A88-8A56-CF832C7DCA88}" type="datetimeFigureOut">
              <a:rPr lang="en-ZA" smtClean="0"/>
              <a:pPr/>
              <a:t>2015-05-13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675-052D-4B07-B2F1-959AD14B40C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915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6D302-41F2-4A88-8A56-CF832C7DCA88}" type="datetimeFigureOut">
              <a:rPr lang="en-ZA" smtClean="0"/>
              <a:pPr/>
              <a:t>2015-05-13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DD675-052D-4B07-B2F1-959AD14B40C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706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ometrics.info/en/node/10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tage.com/insights/how-citation-metrics-can-help-you-benchmark-your-research-impac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web.sjp.ac.lk/?q=hiran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mailto:hiran@sjp.ac.l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intl/en/scholar/abou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.googl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.googl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960" y="1700808"/>
            <a:ext cx="6408712" cy="4242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                         Profile</a:t>
            </a:r>
            <a:br>
              <a:rPr lang="en-US" dirty="0" smtClean="0"/>
            </a:br>
            <a:r>
              <a:rPr lang="en-US" sz="2800" dirty="0" smtClean="0"/>
              <a:t>(Google </a:t>
            </a:r>
            <a:r>
              <a:rPr lang="en-US" sz="2800" dirty="0" smtClean="0"/>
              <a:t>Scholar Citations)</a:t>
            </a:r>
            <a:endParaRPr lang="en-Z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Prof </a:t>
            </a:r>
            <a:r>
              <a:rPr lang="en-US" dirty="0" err="1" smtClean="0"/>
              <a:t>Hiran</a:t>
            </a:r>
            <a:r>
              <a:rPr lang="en-US" dirty="0" smtClean="0"/>
              <a:t> </a:t>
            </a:r>
            <a:r>
              <a:rPr lang="en-US" dirty="0" err="1" smtClean="0"/>
              <a:t>Amarasekera</a:t>
            </a:r>
            <a:endParaRPr lang="en-US" dirty="0" smtClean="0"/>
          </a:p>
          <a:p>
            <a:r>
              <a:rPr lang="en-US" dirty="0" smtClean="0"/>
              <a:t>University of Sri Jayewardenepura</a:t>
            </a:r>
            <a:endParaRPr lang="en-Z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3789040"/>
            <a:ext cx="618083" cy="73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9792" y="2348879"/>
            <a:ext cx="3133817" cy="6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DELLPC\Downloads\JAPURA MEDIA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72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3672" y="989111"/>
            <a:ext cx="1170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Japura Media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08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Complete the required fields and as much additional information as you are willing to provide</a:t>
            </a:r>
          </a:p>
          <a:p>
            <a:r>
              <a:rPr lang="en-US" dirty="0" smtClean="0"/>
              <a:t>Note: a university ‘email for verification’ is required to appear in the search results!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15733" r="19664" b="11422"/>
          <a:stretch/>
        </p:blipFill>
        <p:spPr bwMode="auto">
          <a:xfrm>
            <a:off x="538655" y="31532"/>
            <a:ext cx="8071945" cy="425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Select your articles, either by groups or individually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16811" r="19786" b="22844"/>
          <a:stretch/>
        </p:blipFill>
        <p:spPr bwMode="auto">
          <a:xfrm>
            <a:off x="76200" y="691055"/>
            <a:ext cx="9067800" cy="441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1057" y="3733800"/>
            <a:ext cx="1679043" cy="647591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ight Arrow 6"/>
          <p:cNvSpPr/>
          <p:nvPr/>
        </p:nvSpPr>
        <p:spPr>
          <a:xfrm rot="10800000">
            <a:off x="5199308" y="3877334"/>
            <a:ext cx="742156" cy="381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43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Your articles will appear. You can delete or add more articles to your profile later.</a:t>
            </a:r>
            <a:r>
              <a:rPr lang="en-US" dirty="0"/>
              <a:t> </a:t>
            </a:r>
            <a:r>
              <a:rPr lang="en-US" dirty="0" smtClean="0"/>
              <a:t>Or you can remove Articles now.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16380" r="19785" b="6250"/>
          <a:stretch/>
        </p:blipFill>
        <p:spPr bwMode="auto">
          <a:xfrm>
            <a:off x="-28903" y="13138"/>
            <a:ext cx="9068031" cy="50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7945" y="609600"/>
            <a:ext cx="2255855" cy="30480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ight Arrow 5"/>
          <p:cNvSpPr/>
          <p:nvPr/>
        </p:nvSpPr>
        <p:spPr>
          <a:xfrm rot="10800000">
            <a:off x="3810000" y="577788"/>
            <a:ext cx="415248" cy="412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95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Remove Articles not written by you.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5" r="12273" b="7759"/>
          <a:stretch/>
        </p:blipFill>
        <p:spPr bwMode="auto">
          <a:xfrm>
            <a:off x="-10511" y="15766"/>
            <a:ext cx="9240867" cy="448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4402298" y="2223971"/>
            <a:ext cx="415248" cy="412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94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15732" r="19543" b="11207"/>
          <a:stretch/>
        </p:blipFill>
        <p:spPr bwMode="auto">
          <a:xfrm>
            <a:off x="1" y="228601"/>
            <a:ext cx="903071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2222112"/>
            <a:ext cx="5832648" cy="28803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ight Arrow 5"/>
          <p:cNvSpPr/>
          <p:nvPr/>
        </p:nvSpPr>
        <p:spPr>
          <a:xfrm rot="10800000">
            <a:off x="8131076" y="2114100"/>
            <a:ext cx="41450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30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23" y="836712"/>
            <a:ext cx="9144000" cy="33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8229600" cy="443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196752"/>
            <a:ext cx="5791200" cy="1622648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ight Arrow 5"/>
          <p:cNvSpPr/>
          <p:nvPr/>
        </p:nvSpPr>
        <p:spPr>
          <a:xfrm rot="5400000">
            <a:off x="409450" y="576469"/>
            <a:ext cx="1163160" cy="44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ight Arrow 6"/>
          <p:cNvSpPr/>
          <p:nvPr/>
        </p:nvSpPr>
        <p:spPr>
          <a:xfrm rot="5400000">
            <a:off x="5500410" y="278631"/>
            <a:ext cx="581579" cy="44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19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8686800" cy="467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04048" y="3048000"/>
            <a:ext cx="1152128" cy="28803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ight Arrow 7"/>
          <p:cNvSpPr/>
          <p:nvPr/>
        </p:nvSpPr>
        <p:spPr>
          <a:xfrm rot="10800000">
            <a:off x="6202835" y="2939988"/>
            <a:ext cx="98073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47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Citation indices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Citations</a:t>
            </a:r>
            <a:r>
              <a:rPr lang="en-US" dirty="0" smtClean="0"/>
              <a:t>: how many times someone has cited your article</a:t>
            </a:r>
          </a:p>
          <a:p>
            <a:pPr lvl="1"/>
            <a:r>
              <a:rPr lang="en-US" dirty="0" smtClean="0"/>
              <a:t>All: over the whole of your career</a:t>
            </a:r>
          </a:p>
          <a:p>
            <a:pPr lvl="1"/>
            <a:r>
              <a:rPr lang="en-US" dirty="0" smtClean="0"/>
              <a:t>Since 2008: in the past 5 years (i.e. recent citations)</a:t>
            </a:r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38" y="1422698"/>
            <a:ext cx="92605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037" y="2070770"/>
            <a:ext cx="2976785" cy="28803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ight Arrow 8"/>
          <p:cNvSpPr/>
          <p:nvPr/>
        </p:nvSpPr>
        <p:spPr>
          <a:xfrm rot="10800000">
            <a:off x="2987824" y="1962758"/>
            <a:ext cx="98073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61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Citation indices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H index</a:t>
            </a:r>
            <a:r>
              <a:rPr lang="en-US" dirty="0" smtClean="0"/>
              <a:t>: </a:t>
            </a:r>
            <a:r>
              <a:rPr lang="en-ZA" dirty="0" smtClean="0"/>
              <a:t>the largest number h such that h publications have at least h citations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i.e. The H-index here is 6 as this academic has    	 6 papers with at least 6 citations</a:t>
            </a:r>
            <a:r>
              <a:rPr lang="en-US" dirty="0" smtClean="0"/>
              <a:t> </a:t>
            </a:r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38" y="1422698"/>
            <a:ext cx="92605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702" y="2357500"/>
            <a:ext cx="2976785" cy="28803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ight Arrow 5"/>
          <p:cNvSpPr/>
          <p:nvPr/>
        </p:nvSpPr>
        <p:spPr>
          <a:xfrm rot="10800000">
            <a:off x="3011489" y="2249488"/>
            <a:ext cx="98073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54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Citation indices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i10 index</a:t>
            </a:r>
            <a:r>
              <a:rPr lang="en-US" dirty="0" smtClean="0"/>
              <a:t>: </a:t>
            </a:r>
            <a:r>
              <a:rPr lang="en-ZA" dirty="0" smtClean="0"/>
              <a:t>the number of publications that have at least 10 citations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</a:t>
            </a:r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38" y="1422698"/>
            <a:ext cx="92605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702" y="2645532"/>
            <a:ext cx="2976785" cy="28803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ight Arrow 5"/>
          <p:cNvSpPr/>
          <p:nvPr/>
        </p:nvSpPr>
        <p:spPr>
          <a:xfrm rot="10800000">
            <a:off x="3011489" y="2537520"/>
            <a:ext cx="98073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77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scholar profiles?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250 best researchers in Sri </a:t>
            </a:r>
            <a:r>
              <a:rPr lang="en-US" dirty="0" smtClean="0"/>
              <a:t>Lanka on webometrics.info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University </a:t>
            </a:r>
            <a:r>
              <a:rPr lang="en-US" sz="2800" dirty="0"/>
              <a:t>of </a:t>
            </a:r>
            <a:r>
              <a:rPr lang="en-US" sz="2800" dirty="0" err="1"/>
              <a:t>Kelaniya</a:t>
            </a:r>
            <a:r>
              <a:rPr lang="en-US" sz="2800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- 47 </a:t>
            </a:r>
            <a:r>
              <a:rPr lang="en-US" sz="2800" dirty="0"/>
              <a:t>researchers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University </a:t>
            </a:r>
            <a:r>
              <a:rPr lang="en-US" sz="2800" dirty="0"/>
              <a:t>of </a:t>
            </a:r>
            <a:r>
              <a:rPr lang="en-US" sz="2800" dirty="0" err="1" smtClean="0"/>
              <a:t>Peradeniya</a:t>
            </a:r>
            <a:r>
              <a:rPr lang="en-US" sz="2800" dirty="0" smtClean="0"/>
              <a:t> – 47 </a:t>
            </a:r>
            <a:r>
              <a:rPr lang="en-US" sz="2800" dirty="0"/>
              <a:t>researchers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University </a:t>
            </a:r>
            <a:r>
              <a:rPr lang="en-US" sz="2800" dirty="0"/>
              <a:t>of Colombo </a:t>
            </a:r>
            <a:r>
              <a:rPr lang="en-US" sz="2800" dirty="0" smtClean="0"/>
              <a:t>- 42 researchers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University of Sri Jayewardenepura – 6 researchers</a:t>
            </a:r>
          </a:p>
          <a:p>
            <a:pPr marL="0" indent="0">
              <a:buNone/>
              <a:defRPr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www.webometrics.info/en/node/103</a:t>
            </a:r>
            <a:endParaRPr lang="en-US" sz="24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h-index shows 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researcher </a:t>
            </a:r>
            <a:r>
              <a:rPr lang="en-US" dirty="0"/>
              <a:t>output (papers published) and </a:t>
            </a:r>
            <a:endParaRPr lang="en-US" dirty="0" smtClean="0"/>
          </a:p>
          <a:p>
            <a:r>
              <a:rPr lang="en-US" dirty="0" smtClean="0"/>
              <a:t>impact </a:t>
            </a:r>
            <a:r>
              <a:rPr lang="en-US" dirty="0"/>
              <a:t>(citations </a:t>
            </a:r>
            <a:r>
              <a:rPr lang="en-US" dirty="0" smtClean="0"/>
              <a:t>received)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is the h-index calculated?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h-index of a researcher is the number n of the researcher’s published papers that have each been cited at least n times by other papers.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if a researcher has published 23 papers of which 16 have been cited at least 16 times each, then his/her h-index is 16</a:t>
            </a:r>
            <a:r>
              <a:rPr lang="en-US" dirty="0" smtClean="0"/>
              <a:t>.</a:t>
            </a:r>
          </a:p>
          <a:p>
            <a:endParaRPr lang="en-US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www.editage.com/insights/how-citation-metrics-can-help-you-benchmark-your-research-impact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is the h-index calculated?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3429000" cy="4602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Arrange all papers in decreasing order of citations per paper</a:t>
            </a:r>
          </a:p>
          <a:p>
            <a:r>
              <a:rPr lang="en-US" dirty="0" smtClean="0"/>
              <a:t>H-index = highest serial no whose value is less than or equal to no of citations</a:t>
            </a:r>
          </a:p>
          <a:p>
            <a:endParaRPr lang="en-US" dirty="0"/>
          </a:p>
        </p:txBody>
      </p:sp>
      <p:pic>
        <p:nvPicPr>
          <p:cNvPr id="6148" name="Picture 4" descr="How to calculate h-index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389572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4779909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Here, 8 is the highest point at which the serial number remains less than or equal to the number of citations.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54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h-index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annot </a:t>
            </a:r>
            <a:r>
              <a:rPr lang="en-US" dirty="0"/>
              <a:t>be used to compare scientists across </a:t>
            </a:r>
            <a:r>
              <a:rPr lang="en-US" dirty="0" smtClean="0"/>
              <a:t>disciplines – 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- h-indices </a:t>
            </a:r>
            <a:r>
              <a:rPr lang="en-US" dirty="0"/>
              <a:t>in the biomedical </a:t>
            </a:r>
            <a:r>
              <a:rPr lang="en-US" dirty="0" smtClean="0"/>
              <a:t>fields are higher than </a:t>
            </a:r>
            <a:r>
              <a:rPr lang="en-US" dirty="0"/>
              <a:t>many physical </a:t>
            </a:r>
            <a:r>
              <a:rPr lang="en-US" dirty="0" smtClean="0"/>
              <a:t>sciences, because more </a:t>
            </a:r>
            <a:r>
              <a:rPr lang="en-US" dirty="0"/>
              <a:t>people working in these </a:t>
            </a:r>
            <a:r>
              <a:rPr lang="en-US" dirty="0" smtClean="0"/>
              <a:t>areas</a:t>
            </a:r>
            <a:endParaRPr lang="en-US" dirty="0"/>
          </a:p>
          <a:p>
            <a:r>
              <a:rPr lang="en-US" dirty="0"/>
              <a:t>It </a:t>
            </a:r>
            <a:r>
              <a:rPr lang="en-US" dirty="0" smtClean="0"/>
              <a:t>also counts self-citations </a:t>
            </a:r>
          </a:p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disregards highly cited </a:t>
            </a:r>
            <a:r>
              <a:rPr lang="en-US" dirty="0" smtClean="0"/>
              <a:t>papers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researcher with a few high-impact papers may have a similar h-index to one with many low-impact papers.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79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mage.slidesharecdn.com/scopusdecember2010-101129134754-phpapp01/95/scopus-presentation-december-2010-21-638.jpg?cb=1422624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1802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mage.slidesharecdn.com/scopusdecember2010-101129134754-phpapp01/95/scopus-presentation-december-2010-22-638.jpg?cb=1422624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097"/>
            <a:ext cx="822100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r>
              <a:rPr lang="en-US" dirty="0"/>
              <a:t>Select articles to see merge, delete, and export buttons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17133" r="10256" b="7219"/>
          <a:stretch/>
        </p:blipFill>
        <p:spPr bwMode="auto">
          <a:xfrm>
            <a:off x="-26276" y="246486"/>
            <a:ext cx="9170276" cy="478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0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16380" r="32630" b="8190"/>
          <a:stretch/>
        </p:blipFill>
        <p:spPr bwMode="auto">
          <a:xfrm>
            <a:off x="215463" y="304800"/>
            <a:ext cx="8576442" cy="551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2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5" r="27055" b="9482"/>
          <a:stretch/>
        </p:blipFill>
        <p:spPr bwMode="auto">
          <a:xfrm>
            <a:off x="0" y="1232337"/>
            <a:ext cx="9490841" cy="55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article manually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17712" y="3184008"/>
            <a:ext cx="1273951" cy="363013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ight Arrow 5"/>
          <p:cNvSpPr/>
          <p:nvPr/>
        </p:nvSpPr>
        <p:spPr>
          <a:xfrm rot="10800000">
            <a:off x="1610070" y="3077343"/>
            <a:ext cx="98073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92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Highest rank in Sri Lanka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0479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scholar profiles?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5" y="1187670"/>
            <a:ext cx="7361346" cy="462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7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library.usyd.edu.au/subjects/downloads/psychology/scho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" y="228600"/>
            <a:ext cx="91069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2425" y="415925"/>
            <a:ext cx="6453188" cy="587375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defTabSz="9143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cap="all" dirty="0">
                <a:solidFill>
                  <a:srgbClr val="FFC000"/>
                </a:solidFill>
                <a:latin typeface="Lato" pitchFamily="34" charset="0"/>
                <a:cs typeface="+mn-cs"/>
              </a:rPr>
              <a:t>Prof. </a:t>
            </a:r>
            <a:r>
              <a:rPr lang="fr-FR" sz="3400" b="1" cap="all" dirty="0" err="1">
                <a:latin typeface="Lato" pitchFamily="34" charset="0"/>
                <a:cs typeface="+mn-cs"/>
              </a:rPr>
              <a:t>Hiran</a:t>
            </a:r>
            <a:r>
              <a:rPr lang="fr-FR" sz="3400" b="1" cap="all" dirty="0">
                <a:latin typeface="Lato" pitchFamily="34" charset="0"/>
                <a:cs typeface="+mn-cs"/>
              </a:rPr>
              <a:t> </a:t>
            </a:r>
            <a:r>
              <a:rPr lang="fr-FR" sz="3400" b="1" cap="all" dirty="0" err="1">
                <a:latin typeface="Lato" pitchFamily="34" charset="0"/>
                <a:cs typeface="+mn-cs"/>
              </a:rPr>
              <a:t>amarasekera</a:t>
            </a:r>
            <a:endParaRPr lang="fr-FR" sz="3400" b="1" cap="all" dirty="0">
              <a:latin typeface="Lato" pitchFamily="34" charset="0"/>
              <a:cs typeface="+mn-cs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03225" y="917575"/>
            <a:ext cx="42227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  <a:latin typeface="Lato" pitchFamily="34" charset="0"/>
              </a:rPr>
              <a:t>University of Sri Jayewardenepura</a:t>
            </a:r>
            <a:endParaRPr lang="fr-FR" sz="2100" dirty="0">
              <a:solidFill>
                <a:srgbClr val="FF0000"/>
              </a:solidFill>
              <a:latin typeface="Lat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5950"/>
            <a:ext cx="303213" cy="250825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defTabSz="91435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03225" y="1570038"/>
            <a:ext cx="1519238" cy="388937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defTabSz="9143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00" b="1" cap="all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Lato" pitchFamily="34" charset="0"/>
                <a:cs typeface="+mn-cs"/>
              </a:rPr>
              <a:t>Address</a:t>
            </a:r>
            <a:r>
              <a:rPr lang="fr-FR" sz="2100" b="1" cap="all" dirty="0">
                <a:solidFill>
                  <a:srgbClr val="797979"/>
                </a:solidFill>
                <a:latin typeface="Lato" pitchFamily="34" charset="0"/>
                <a:cs typeface="+mn-cs"/>
              </a:rPr>
              <a:t> 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03225" y="1922463"/>
            <a:ext cx="66071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>
              <a:defRPr/>
            </a:pPr>
            <a:r>
              <a:rPr lang="en-US" sz="1700" dirty="0">
                <a:latin typeface="Lato" pitchFamily="34" charset="0"/>
                <a:ea typeface="Calibri" pitchFamily="34" charset="0"/>
                <a:cs typeface="Calibri" pitchFamily="34" charset="0"/>
              </a:rPr>
              <a:t>Department of Forestry and Environment Science</a:t>
            </a:r>
          </a:p>
          <a:p>
            <a:pPr>
              <a:defRPr/>
            </a:pPr>
            <a:r>
              <a:rPr lang="en-US" sz="1700" dirty="0">
                <a:latin typeface="Lato" pitchFamily="34" charset="0"/>
                <a:ea typeface="Calibri" pitchFamily="34" charset="0"/>
                <a:cs typeface="Calibri" pitchFamily="34" charset="0"/>
              </a:rPr>
              <a:t>University of Sri Jayewardenepura</a:t>
            </a:r>
          </a:p>
          <a:p>
            <a:pPr>
              <a:defRPr/>
            </a:pPr>
            <a:r>
              <a:rPr lang="en-US" sz="1700" dirty="0" err="1">
                <a:latin typeface="Lato" pitchFamily="34" charset="0"/>
                <a:ea typeface="Calibri" pitchFamily="34" charset="0"/>
                <a:cs typeface="Calibri" pitchFamily="34" charset="0"/>
              </a:rPr>
              <a:t>Nugegoda</a:t>
            </a:r>
            <a:endParaRPr lang="en-US" sz="1700" dirty="0">
              <a:latin typeface="Lato" pitchFamily="34" charset="0"/>
              <a:ea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700" dirty="0">
                <a:latin typeface="Lato" pitchFamily="34" charset="0"/>
                <a:ea typeface="Calibri" pitchFamily="34" charset="0"/>
                <a:cs typeface="Calibri" pitchFamily="34" charset="0"/>
              </a:rPr>
              <a:t>Sri Lanka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4470400" y="2778125"/>
            <a:ext cx="4068763" cy="166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0" lvl="1">
              <a:defRPr/>
            </a:pPr>
            <a:r>
              <a:rPr lang="en-US" sz="1700" b="1" dirty="0">
                <a:latin typeface="Lato" pitchFamily="34" charset="0"/>
                <a:ea typeface="Calibri" pitchFamily="34" charset="0"/>
                <a:cs typeface="Calibri" pitchFamily="34" charset="0"/>
              </a:rPr>
              <a:t>Website:  </a:t>
            </a:r>
            <a:r>
              <a:rPr lang="en-US" sz="1700" b="1" dirty="0">
                <a:latin typeface="Lato" pitchFamily="34" charset="0"/>
                <a:ea typeface="Calibri" pitchFamily="34" charset="0"/>
                <a:cs typeface="Calibri" pitchFamily="34" charset="0"/>
                <a:hlinkClick r:id="rId3"/>
              </a:rPr>
              <a:t>http://staffweb.sjp.ac.lk/?q=hiran</a:t>
            </a:r>
            <a:r>
              <a:rPr lang="en-US" sz="1700" b="1" dirty="0" smtClean="0">
                <a:latin typeface="Lato" pitchFamily="34" charset="0"/>
                <a:ea typeface="Calibri" pitchFamily="34" charset="0"/>
                <a:cs typeface="Calibri" pitchFamily="34" charset="0"/>
                <a:hlinkClick r:id="rId3"/>
              </a:rPr>
              <a:t>/</a:t>
            </a:r>
            <a:endParaRPr lang="en-US" sz="1700" b="1" dirty="0" smtClean="0">
              <a:latin typeface="Lato" pitchFamily="34" charset="0"/>
              <a:ea typeface="Calibri" pitchFamily="34" charset="0"/>
              <a:cs typeface="Calibri" pitchFamily="34" charset="0"/>
            </a:endParaRPr>
          </a:p>
          <a:p>
            <a:pPr marL="0" lvl="1">
              <a:defRPr/>
            </a:pPr>
            <a:endParaRPr lang="en-US" sz="1700" b="1" dirty="0">
              <a:latin typeface="Lato" pitchFamily="34" charset="0"/>
              <a:ea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700" b="1" dirty="0">
                <a:latin typeface="Lato" pitchFamily="34" charset="0"/>
                <a:ea typeface="Calibri" pitchFamily="34" charset="0"/>
                <a:cs typeface="Calibri" pitchFamily="34" charset="0"/>
              </a:rPr>
              <a:t>Email:  </a:t>
            </a:r>
            <a:r>
              <a:rPr lang="en-US" sz="3600" b="1" dirty="0">
                <a:latin typeface="Lato" pitchFamily="34" charset="0"/>
                <a:ea typeface="Calibri" pitchFamily="34" charset="0"/>
                <a:cs typeface="Calibri" pitchFamily="34" charset="0"/>
                <a:hlinkClick r:id="rId4"/>
              </a:rPr>
              <a:t>hiran@sjp.ac.lk</a:t>
            </a:r>
            <a:r>
              <a:rPr lang="en-US" sz="3600" b="1" dirty="0">
                <a:latin typeface="Lato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03225" y="3505200"/>
            <a:ext cx="1085850" cy="387350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defTabSz="9143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00" b="1" cap="all" dirty="0">
                <a:solidFill>
                  <a:srgbClr val="FF0000"/>
                </a:solidFill>
                <a:latin typeface="Lato" pitchFamily="34" charset="0"/>
                <a:cs typeface="+mn-cs"/>
              </a:rPr>
              <a:t>Phone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03225" y="3810000"/>
            <a:ext cx="40687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0" lvl="1">
              <a:defRPr/>
            </a:pPr>
            <a:r>
              <a:rPr lang="fr-FR" sz="1700" b="1" dirty="0">
                <a:latin typeface="Lato" pitchFamily="34" charset="0"/>
                <a:ea typeface="Calibri" pitchFamily="34" charset="0"/>
                <a:cs typeface="Calibri" pitchFamily="34" charset="0"/>
              </a:rPr>
              <a:t>011 2804685</a:t>
            </a:r>
          </a:p>
        </p:txBody>
      </p:sp>
      <p:sp>
        <p:nvSpPr>
          <p:cNvPr id="78858" name="ZoneTexte 21"/>
          <p:cNvSpPr txBox="1">
            <a:spLocks noChangeArrowheads="1"/>
          </p:cNvSpPr>
          <p:nvPr/>
        </p:nvSpPr>
        <p:spPr bwMode="auto">
          <a:xfrm>
            <a:off x="1809750" y="6242050"/>
            <a:ext cx="30670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chemeClr val="bg1"/>
                </a:solidFill>
                <a:latin typeface="Droid Serif" pitchFamily="18" charset="0"/>
              </a:rPr>
              <a:t>Evaluating wood products   | 24/03/2015</a:t>
            </a:r>
            <a:endParaRPr lang="fr-FR" sz="1400" i="1">
              <a:solidFill>
                <a:schemeClr val="bg1"/>
              </a:solidFill>
              <a:latin typeface="Droid Serif" pitchFamily="18" charset="0"/>
            </a:endParaRPr>
          </a:p>
        </p:txBody>
      </p:sp>
      <p:sp>
        <p:nvSpPr>
          <p:cNvPr id="78859" name="AutoShape 4" descr="https://mail-attachment.googleusercontent.com/attachment/u/0/?ui=2&amp;ik=306283b390&amp;view=att&amp;th=1414eaa794447fca&amp;attid=0.1&amp;disp=inline&amp;realattid=f_hlyqy57y0&amp;safe=1&amp;zw&amp;saduie=AG9B_P9aHiocebO7pE3uDUmN7tKr&amp;sadet=1380005128788&amp;sads=ryT-6A9iZ4i8LaBA-VQGhrcoQ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0" name="AutoShape 6" descr="https://mail-attachment.googleusercontent.com/attachment/u/0/?ui=2&amp;ik=306283b390&amp;view=att&amp;th=1414eaa794447fca&amp;attid=0.1&amp;disp=inline&amp;realattid=f_hlyqy57y0&amp;safe=1&amp;zw&amp;saduie=AG9B_P9aHiocebO7pE3uDUmN7tKr&amp;sadet=1380005128788&amp;sads=ryT-6A9iZ4i8LaBA-VQGhrcoQ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8861" name="Picture 17" descr="http://fesympo.sjp.ac.lk/wp-content/uploads/2012/05/department-of-forestry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462463"/>
            <a:ext cx="4114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" name="Picture 1" descr="C:\Users\DELLPC\Downloads\JAPURA MEDIA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81" y="842963"/>
            <a:ext cx="1635125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2108756"/>
            <a:ext cx="144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Japura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547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10" grpId="0" autoUpdateAnimBg="0"/>
      <p:bldP spid="11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Google Scholar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for scholarly literature (e.g. </a:t>
            </a:r>
            <a:r>
              <a:rPr lang="en-ZA" dirty="0" smtClean="0"/>
              <a:t>articles, theses, books, abstracts, </a:t>
            </a:r>
            <a:r>
              <a:rPr lang="en-ZA" dirty="0" err="1" smtClean="0"/>
              <a:t>etc</a:t>
            </a:r>
            <a:r>
              <a:rPr lang="en-ZA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87623" y="63040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Screenshot of features from: </a:t>
            </a:r>
            <a:r>
              <a:rPr lang="en-ZA" sz="1200" dirty="0" smtClean="0">
                <a:hlinkClick r:id="rId3"/>
              </a:rPr>
              <a:t>http://scholar.google.com/intl/en/scholar/about.html</a:t>
            </a:r>
            <a:r>
              <a:rPr lang="en-ZA" sz="1200" dirty="0" smtClean="0"/>
              <a:t> </a:t>
            </a:r>
          </a:p>
          <a:p>
            <a:endParaRPr lang="en-Z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3013066"/>
            <a:ext cx="7253839" cy="270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978" y="4041068"/>
            <a:ext cx="155729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3768" y="5013176"/>
            <a:ext cx="5832648" cy="28803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ight Arrow 6"/>
          <p:cNvSpPr/>
          <p:nvPr/>
        </p:nvSpPr>
        <p:spPr>
          <a:xfrm rot="10800000">
            <a:off x="8481244" y="4905164"/>
            <a:ext cx="41450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02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143000"/>
          </a:xfrm>
        </p:spPr>
        <p:txBody>
          <a:bodyPr/>
          <a:lstStyle/>
          <a:p>
            <a:r>
              <a:rPr lang="en-US" dirty="0" smtClean="0"/>
              <a:t>About the Google Scholar Profile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Google Scholar Citations</a:t>
            </a:r>
          </a:p>
          <a:p>
            <a:pPr lvl="1"/>
            <a:r>
              <a:rPr lang="en-US" dirty="0" smtClean="0"/>
              <a:t>Keep track of the citations of your articles</a:t>
            </a:r>
          </a:p>
          <a:p>
            <a:pPr lvl="2"/>
            <a:r>
              <a:rPr lang="en-US" dirty="0" smtClean="0"/>
              <a:t>Who is citing them</a:t>
            </a:r>
          </a:p>
          <a:p>
            <a:pPr lvl="2"/>
            <a:r>
              <a:rPr lang="en-US" dirty="0" smtClean="0"/>
              <a:t>Graph over time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Metrics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Private/public</a:t>
            </a:r>
          </a:p>
          <a:p>
            <a:pPr lvl="2"/>
            <a:r>
              <a:rPr lang="en-US" dirty="0" smtClean="0"/>
              <a:t>If public, seen in a Google Scholar search for your name!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9222" y="2852936"/>
            <a:ext cx="46291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9222" y="4365104"/>
            <a:ext cx="20764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9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a public GS profile, when someone searches for you, the link to your profile will appear at the top of the results page.</a:t>
            </a:r>
            <a:endParaRPr lang="en-Z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15949" r="28268" b="6250"/>
          <a:stretch/>
        </p:blipFill>
        <p:spPr bwMode="auto">
          <a:xfrm>
            <a:off x="413848" y="356874"/>
            <a:ext cx="7338285" cy="450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27573" y="370012"/>
            <a:ext cx="2160240" cy="396044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ight Arrow 9"/>
          <p:cNvSpPr/>
          <p:nvPr/>
        </p:nvSpPr>
        <p:spPr>
          <a:xfrm rot="10800000">
            <a:off x="4276221" y="316006"/>
            <a:ext cx="41450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1814739" y="3505200"/>
            <a:ext cx="2268252" cy="856550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ight Arrow 13"/>
          <p:cNvSpPr/>
          <p:nvPr/>
        </p:nvSpPr>
        <p:spPr>
          <a:xfrm rot="10800000">
            <a:off x="4289965" y="3681447"/>
            <a:ext cx="100259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26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scholar.google.com</a:t>
            </a:r>
            <a:r>
              <a:rPr lang="en-US" dirty="0" smtClean="0"/>
              <a:t> </a:t>
            </a:r>
            <a:endParaRPr lang="en-Z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15569"/>
            <a:ext cx="9153921" cy="451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9014" y="230794"/>
            <a:ext cx="7235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to create Your Google Scholar Profile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34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scholar.google.com</a:t>
            </a:r>
            <a:r>
              <a:rPr lang="en-US" dirty="0" smtClean="0"/>
              <a:t> </a:t>
            </a:r>
            <a:endParaRPr lang="en-ZA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67" y="304800"/>
            <a:ext cx="9153921" cy="451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56112" y="533400"/>
            <a:ext cx="792088" cy="198022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ight Arrow 5"/>
          <p:cNvSpPr/>
          <p:nvPr/>
        </p:nvSpPr>
        <p:spPr>
          <a:xfrm rot="16200000">
            <a:off x="4044903" y="722191"/>
            <a:ext cx="41450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8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Log in using your Google account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5" y="0"/>
            <a:ext cx="4526337" cy="570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2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</Words>
  <Application>Microsoft Office PowerPoint</Application>
  <PresentationFormat>On-screen Show (4:3)</PresentationFormat>
  <Paragraphs>210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                         Profile (Google Scholar Citations)</vt:lpstr>
      <vt:lpstr>Why scholar profiles? </vt:lpstr>
      <vt:lpstr>Why scholar profiles? </vt:lpstr>
      <vt:lpstr>About Google Scholar</vt:lpstr>
      <vt:lpstr>About the Google Scholar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Metrics: Citation indices</vt:lpstr>
      <vt:lpstr>Metrics: Citation indices</vt:lpstr>
      <vt:lpstr>Metrics: Citation indices</vt:lpstr>
      <vt:lpstr> h-index shows …. </vt:lpstr>
      <vt:lpstr>How is the h-index calculated?</vt:lpstr>
      <vt:lpstr>How is the h-index calculated?</vt:lpstr>
      <vt:lpstr>Problems with h-index</vt:lpstr>
      <vt:lpstr>PowerPoint Presentation</vt:lpstr>
      <vt:lpstr>PowerPoint Presentation</vt:lpstr>
      <vt:lpstr>           </vt:lpstr>
      <vt:lpstr>PowerPoint Presentation</vt:lpstr>
      <vt:lpstr>Adding an article manually</vt:lpstr>
      <vt:lpstr>2nd Highest rank in Sri Lanka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2013-03-22T08:43:56Z</dcterms:created>
  <dcterms:modified xsi:type="dcterms:W3CDTF">2015-05-13T05:04:37Z</dcterms:modified>
</cp:coreProperties>
</file>