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2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89797-D2A5-4AFC-9336-A75CF6570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E936B-B594-41B0-A6BA-6A4906866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BABFB-DF93-4D39-932B-DCA2C4292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549B9-C877-4FDD-A1B7-D12F3D50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72279-B7D9-4B39-87DD-64C85DEE0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0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F75A-1DD0-4205-BBF0-450C841DE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A5D75E-99D9-47FC-B536-9805BA5E8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25F99-72B6-477D-BB47-D6EB2DCED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9E23F-A1BF-4F6E-8989-406F93EAC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AC718-6BF7-4316-A768-A9036021A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2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ED844C-3B55-44CA-A19F-19A5866176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DB093-3AC4-43DE-A263-9A07ACE9D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48F50-0461-4CA3-9A8C-BD97B63E0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E9300-39F8-4F45-AA5A-721846154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474EB-B464-4C06-8940-73FF43B24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4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F6656-399B-4511-AF49-B0F74CFAA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069A2-F876-4F50-B6E7-FDEE02924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DCD17-3F82-4335-A1FD-9F62EEECA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315E7-231E-4DF5-AFEE-D6A6A7F4A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537A0-4BBB-41FE-934D-01354051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5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48BA9-5865-42CC-90AB-10928A6EA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5A15B-4FE8-4ECE-BDD1-8A04BC2AA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A1132-C2FF-4C39-821E-BE7C0F2E9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5FB2B-0ECC-4A69-969E-6CD3D6477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E82DB-F198-4662-ADF9-D82BEE36A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6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2965F-9EA8-428D-83F2-98DEDF13D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FC3ED-53DF-4659-B152-E5B5CD37E2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95C4BC-6508-4D14-9D08-603F311CC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75681-5B4C-46BE-A78C-781DC4E10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619119-0FBA-4DE2-ABAA-0F4E0858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22752-227E-4838-AEF9-C342FC640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8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FB467-4F17-4C71-B0A7-CEB36CE39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0640E-8D9E-43DA-830A-0FBC229AF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3062BD-426E-46ED-A214-FB339A7F3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CA400C-8B83-40A7-8EB7-53E18A0464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BAB826-9D95-47A6-9299-F50CCBA253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9AF43A-F584-494D-B079-15140C714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8B6E01-71D9-4410-9FF2-61EEED1DB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F5BCCF-E03F-4701-8D4D-C29596537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66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FB005-2B9C-4354-B329-7471E4DA2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46D57C-3E52-4941-8FEF-506E54C7F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4CA24D-FC10-49BB-AB64-B1AC092C9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2C2A4D-9B01-4543-B13A-E216C98EF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6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D067E9-A696-4EC2-AB06-E369BE6D0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A6ABA-F82D-4CE3-89F2-0123CAB8F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B60C7-2AEF-4B8D-931F-87AD6D12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25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9E433-B374-43F0-9630-E465F5152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9C623-A676-46F5-A860-F8A335324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D6160-F3CF-4F3F-B1C3-63EBED20E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5A899-D374-4999-8BF6-E5CF39F09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C1AF42-3E37-43E1-86DA-D4E168CE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EF2B5-DDB2-47C9-88C6-15F10A63A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8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3D6D8-3FB6-41DA-B0E8-00561ADFA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8B2172-49C3-4002-A304-55625CB27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F5F169-6AA8-4CC2-9DE8-53ADFEF3D6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210BFD-EE70-42C0-9BA0-46BDEB28F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E4B32-2645-40F9-8A38-5F50E85EC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69F2F-D45E-4400-B5FF-7864ADE05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1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E2519D-E63D-4067-B78E-578C0EB13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3D8BF-36A9-4BB5-A830-A919ADA7F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39101-71AB-4457-9D08-133AD0034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1B3E7-55A1-4455-9F6F-6F13D5E5F4CC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7C050-A95C-438D-9AE5-1B8697CCD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58755-8B00-4BF0-80E8-A5DC33CC77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21B74-F935-4FEA-A466-1523ADB25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9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BDDC1F-AA5E-481F-8A19-D5562205C546}"/>
              </a:ext>
            </a:extLst>
          </p:cNvPr>
          <p:cNvSpPr txBox="1"/>
          <p:nvPr/>
        </p:nvSpPr>
        <p:spPr>
          <a:xfrm>
            <a:off x="1114818" y="72373"/>
            <a:ext cx="7857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Author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F372CE-7B28-4B46-A0BA-06F8D9A7F066}"/>
              </a:ext>
            </a:extLst>
          </p:cNvPr>
          <p:cNvSpPr txBox="1"/>
          <p:nvPr/>
        </p:nvSpPr>
        <p:spPr>
          <a:xfrm>
            <a:off x="4676204" y="124913"/>
            <a:ext cx="2857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Chief Editor and Editorial Board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6587BC-9F75-4F88-8243-6B5036E4946F}"/>
              </a:ext>
            </a:extLst>
          </p:cNvPr>
          <p:cNvSpPr txBox="1"/>
          <p:nvPr/>
        </p:nvSpPr>
        <p:spPr>
          <a:xfrm>
            <a:off x="8789218" y="101427"/>
            <a:ext cx="29467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/>
              <a:t>Journal Manager, Reviewer, </a:t>
            </a:r>
          </a:p>
          <a:p>
            <a:pPr algn="ctr"/>
            <a:r>
              <a:rPr lang="en-US" sz="1600" b="1" dirty="0"/>
              <a:t>Copy/Layout editor, Proofreader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0FA2DA-7A75-47D0-B359-E366A6CBD924}"/>
              </a:ext>
            </a:extLst>
          </p:cNvPr>
          <p:cNvSpPr txBox="1"/>
          <p:nvPr/>
        </p:nvSpPr>
        <p:spPr>
          <a:xfrm>
            <a:off x="240989" y="800100"/>
            <a:ext cx="2657907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Submission</a:t>
            </a:r>
          </a:p>
          <a:p>
            <a:r>
              <a:rPr lang="en-US" sz="1400" dirty="0"/>
              <a:t>Author submit a manuscript</a:t>
            </a:r>
          </a:p>
          <a:p>
            <a:r>
              <a:rPr lang="en-US" sz="1400" dirty="0"/>
              <a:t>to the journal via e mail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8C7181-9D71-4D8C-804D-38AD2066A064}"/>
              </a:ext>
            </a:extLst>
          </p:cNvPr>
          <p:cNvSpPr txBox="1"/>
          <p:nvPr/>
        </p:nvSpPr>
        <p:spPr>
          <a:xfrm>
            <a:off x="9095966" y="802536"/>
            <a:ext cx="2533707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Select Reviewers</a:t>
            </a:r>
          </a:p>
          <a:p>
            <a:r>
              <a:rPr lang="en-US" sz="1400" dirty="0"/>
              <a:t>Handling editor select reviewers</a:t>
            </a:r>
          </a:p>
          <a:p>
            <a:r>
              <a:rPr lang="en-US" sz="1400" dirty="0"/>
              <a:t>from database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8F065C-B176-48E5-AF4E-01859947EA77}"/>
              </a:ext>
            </a:extLst>
          </p:cNvPr>
          <p:cNvSpPr txBox="1"/>
          <p:nvPr/>
        </p:nvSpPr>
        <p:spPr>
          <a:xfrm>
            <a:off x="4601220" y="652746"/>
            <a:ext cx="3002071" cy="116955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A. Submission Queue</a:t>
            </a:r>
          </a:p>
          <a:p>
            <a:r>
              <a:rPr lang="en-US" sz="1400" dirty="0"/>
              <a:t>1. Assign an ID number (2019/1/1/01). </a:t>
            </a:r>
          </a:p>
          <a:p>
            <a:r>
              <a:rPr lang="en-US" sz="1400" dirty="0"/>
              <a:t>2. Conduct desk evaluation</a:t>
            </a:r>
          </a:p>
          <a:p>
            <a:r>
              <a:rPr lang="en-US" sz="1400" dirty="0"/>
              <a:t>3. Assign handling editor to initiate the</a:t>
            </a:r>
          </a:p>
          <a:p>
            <a:r>
              <a:rPr lang="en-US" sz="1400" dirty="0"/>
              <a:t>     review process</a:t>
            </a:r>
            <a:r>
              <a:rPr lang="en-US" sz="1400" b="1" dirty="0"/>
              <a:t>*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08EE4A5-098E-4A9F-9A33-BE294830AF19}"/>
              </a:ext>
            </a:extLst>
          </p:cNvPr>
          <p:cNvCxnSpPr>
            <a:cxnSpLocks/>
          </p:cNvCxnSpPr>
          <p:nvPr/>
        </p:nvCxnSpPr>
        <p:spPr>
          <a:xfrm>
            <a:off x="3219189" y="1039660"/>
            <a:ext cx="92218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46C0E94-3F43-4B63-93AE-B6DF35B2025A}"/>
              </a:ext>
            </a:extLst>
          </p:cNvPr>
          <p:cNvCxnSpPr>
            <a:cxnSpLocks/>
          </p:cNvCxnSpPr>
          <p:nvPr/>
        </p:nvCxnSpPr>
        <p:spPr>
          <a:xfrm flipH="1">
            <a:off x="3219189" y="1199213"/>
            <a:ext cx="92218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30C1EAA-F547-4D86-9E2E-42AF8A0C962B}"/>
              </a:ext>
            </a:extLst>
          </p:cNvPr>
          <p:cNvSpPr txBox="1"/>
          <p:nvPr/>
        </p:nvSpPr>
        <p:spPr>
          <a:xfrm>
            <a:off x="3056351" y="1287308"/>
            <a:ext cx="1407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Reject not meeting </a:t>
            </a:r>
          </a:p>
          <a:p>
            <a:r>
              <a:rPr lang="en-US" sz="1200" dirty="0"/>
              <a:t>journal criteria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03DE444-54D0-40EC-82A0-BB8D36443ABE}"/>
              </a:ext>
            </a:extLst>
          </p:cNvPr>
          <p:cNvCxnSpPr/>
          <p:nvPr/>
        </p:nvCxnSpPr>
        <p:spPr>
          <a:xfrm>
            <a:off x="8104339" y="1199213"/>
            <a:ext cx="61377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20BBC03-3C3E-437F-87AF-381296FD6A4D}"/>
              </a:ext>
            </a:extLst>
          </p:cNvPr>
          <p:cNvSpPr txBox="1"/>
          <p:nvPr/>
        </p:nvSpPr>
        <p:spPr>
          <a:xfrm>
            <a:off x="9095966" y="2354893"/>
            <a:ext cx="2533706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Review Conducted</a:t>
            </a:r>
          </a:p>
          <a:p>
            <a:r>
              <a:rPr lang="en-US" sz="1400" dirty="0"/>
              <a:t>1. Double blind peer review</a:t>
            </a:r>
          </a:p>
          <a:p>
            <a:r>
              <a:rPr lang="en-US" sz="1400" dirty="0"/>
              <a:t>2. Reviewer submits review and </a:t>
            </a:r>
          </a:p>
          <a:p>
            <a:r>
              <a:rPr lang="en-US" sz="1400" dirty="0"/>
              <a:t>     recommendations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9486D77-4370-444F-ABBE-90189A8D28B2}"/>
              </a:ext>
            </a:extLst>
          </p:cNvPr>
          <p:cNvCxnSpPr/>
          <p:nvPr/>
        </p:nvCxnSpPr>
        <p:spPr>
          <a:xfrm>
            <a:off x="10321447" y="1748973"/>
            <a:ext cx="0" cy="4681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0B0BC9A-FC57-4036-92C4-48A91F6605B9}"/>
              </a:ext>
            </a:extLst>
          </p:cNvPr>
          <p:cNvSpPr txBox="1"/>
          <p:nvPr/>
        </p:nvSpPr>
        <p:spPr>
          <a:xfrm>
            <a:off x="4601220" y="2367419"/>
            <a:ext cx="3002070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B. Submission Review</a:t>
            </a:r>
          </a:p>
          <a:p>
            <a:r>
              <a:rPr lang="en-US" sz="1400" dirty="0"/>
              <a:t>1. Check submission</a:t>
            </a:r>
          </a:p>
          <a:p>
            <a:r>
              <a:rPr lang="en-US" sz="1400" dirty="0"/>
              <a:t>2. Conduct peer review</a:t>
            </a:r>
          </a:p>
          <a:p>
            <a:r>
              <a:rPr lang="en-US" sz="1400" dirty="0"/>
              <a:t>3. Reach editorial decision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FE07AD4-FD46-4EBB-BC72-2C04496C5491}"/>
              </a:ext>
            </a:extLst>
          </p:cNvPr>
          <p:cNvCxnSpPr>
            <a:cxnSpLocks/>
          </p:cNvCxnSpPr>
          <p:nvPr/>
        </p:nvCxnSpPr>
        <p:spPr>
          <a:xfrm flipH="1">
            <a:off x="8104339" y="2804629"/>
            <a:ext cx="63616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89554F4-E189-4F45-B3D4-973F76590446}"/>
              </a:ext>
            </a:extLst>
          </p:cNvPr>
          <p:cNvSpPr txBox="1"/>
          <p:nvPr/>
        </p:nvSpPr>
        <p:spPr>
          <a:xfrm>
            <a:off x="240989" y="2354893"/>
            <a:ext cx="2657907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Submission Review</a:t>
            </a:r>
          </a:p>
          <a:p>
            <a:r>
              <a:rPr lang="en-US" sz="1400" dirty="0"/>
              <a:t>1. Receive reviewers' comments</a:t>
            </a:r>
          </a:p>
          <a:p>
            <a:r>
              <a:rPr lang="en-US" sz="1400" dirty="0"/>
              <a:t>2. Revise and resubmit at editor’s </a:t>
            </a:r>
          </a:p>
          <a:p>
            <a:r>
              <a:rPr lang="en-US" sz="1400" dirty="0"/>
              <a:t>     request.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14EC4B5-4039-46D6-B282-2D9FA4059F16}"/>
              </a:ext>
            </a:extLst>
          </p:cNvPr>
          <p:cNvCxnSpPr>
            <a:cxnSpLocks/>
          </p:cNvCxnSpPr>
          <p:nvPr/>
        </p:nvCxnSpPr>
        <p:spPr>
          <a:xfrm>
            <a:off x="3281820" y="2829683"/>
            <a:ext cx="80166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90B9E6C-CDF9-496A-9FC9-FF6E45531452}"/>
              </a:ext>
            </a:extLst>
          </p:cNvPr>
          <p:cNvCxnSpPr/>
          <p:nvPr/>
        </p:nvCxnSpPr>
        <p:spPr>
          <a:xfrm>
            <a:off x="6102273" y="1876321"/>
            <a:ext cx="0" cy="4681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047FCE1-9B81-4559-BDE2-3CEF33E0E1A2}"/>
              </a:ext>
            </a:extLst>
          </p:cNvPr>
          <p:cNvSpPr txBox="1"/>
          <p:nvPr/>
        </p:nvSpPr>
        <p:spPr>
          <a:xfrm>
            <a:off x="4601220" y="3958225"/>
            <a:ext cx="3002070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C. Submission Editing</a:t>
            </a:r>
          </a:p>
          <a:p>
            <a:r>
              <a:rPr lang="en-US" sz="1400" dirty="0"/>
              <a:t>1. Copy edit submission</a:t>
            </a:r>
          </a:p>
          <a:p>
            <a:r>
              <a:rPr lang="en-US" sz="1400" dirty="0"/>
              <a:t>2. Layout of formatted galleys</a:t>
            </a:r>
          </a:p>
          <a:p>
            <a:r>
              <a:rPr lang="en-US" sz="1400" dirty="0"/>
              <a:t>3. Proofread galleys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64A3ED4-FDA4-463A-9F92-BEC48B944AAF}"/>
              </a:ext>
            </a:extLst>
          </p:cNvPr>
          <p:cNvSpPr txBox="1"/>
          <p:nvPr/>
        </p:nvSpPr>
        <p:spPr>
          <a:xfrm>
            <a:off x="240989" y="4020856"/>
            <a:ext cx="2657907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Submission Editing</a:t>
            </a:r>
          </a:p>
          <a:p>
            <a:r>
              <a:rPr lang="en-US" sz="1400" dirty="0"/>
              <a:t>Authors reviews copyedits</a:t>
            </a:r>
          </a:p>
          <a:p>
            <a:r>
              <a:rPr lang="en-US" sz="1400" dirty="0"/>
              <a:t>and proofreads galleys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3BABE94-51C7-4400-BBFE-FB8D5BAB6E05}"/>
              </a:ext>
            </a:extLst>
          </p:cNvPr>
          <p:cNvCxnSpPr>
            <a:cxnSpLocks/>
          </p:cNvCxnSpPr>
          <p:nvPr/>
        </p:nvCxnSpPr>
        <p:spPr>
          <a:xfrm>
            <a:off x="3281820" y="4361145"/>
            <a:ext cx="85955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0971994-00A4-4AC8-A3D2-15EC8B8FED75}"/>
              </a:ext>
            </a:extLst>
          </p:cNvPr>
          <p:cNvSpPr txBox="1"/>
          <p:nvPr/>
        </p:nvSpPr>
        <p:spPr>
          <a:xfrm>
            <a:off x="9095966" y="3920647"/>
            <a:ext cx="2514688" cy="3077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Copyediting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F33B52E-8DAB-405B-935C-92CA367F1167}"/>
              </a:ext>
            </a:extLst>
          </p:cNvPr>
          <p:cNvSpPr txBox="1"/>
          <p:nvPr/>
        </p:nvSpPr>
        <p:spPr>
          <a:xfrm>
            <a:off x="9095966" y="4361145"/>
            <a:ext cx="2514688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Layout</a:t>
            </a:r>
          </a:p>
          <a:p>
            <a:r>
              <a:rPr lang="en-US" sz="1400" dirty="0"/>
              <a:t>Layout editor prepares galleys </a:t>
            </a:r>
          </a:p>
          <a:p>
            <a:r>
              <a:rPr lang="en-US" sz="1400" dirty="0"/>
              <a:t>in HTML, PDF, PS etc.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AA2F002-EA3F-4C7C-A65F-B2F96FE15611}"/>
              </a:ext>
            </a:extLst>
          </p:cNvPr>
          <p:cNvCxnSpPr>
            <a:cxnSpLocks/>
          </p:cNvCxnSpPr>
          <p:nvPr/>
        </p:nvCxnSpPr>
        <p:spPr>
          <a:xfrm>
            <a:off x="8104339" y="4088547"/>
            <a:ext cx="70562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29A21EA-5DF9-4310-B242-E2734AD25A92}"/>
              </a:ext>
            </a:extLst>
          </p:cNvPr>
          <p:cNvCxnSpPr>
            <a:cxnSpLocks/>
          </p:cNvCxnSpPr>
          <p:nvPr/>
        </p:nvCxnSpPr>
        <p:spPr>
          <a:xfrm>
            <a:off x="8118953" y="4641779"/>
            <a:ext cx="70562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9EA076-DEA5-47C7-B5E1-3351EDA1184D}"/>
              </a:ext>
            </a:extLst>
          </p:cNvPr>
          <p:cNvCxnSpPr/>
          <p:nvPr/>
        </p:nvCxnSpPr>
        <p:spPr>
          <a:xfrm>
            <a:off x="6104361" y="3394055"/>
            <a:ext cx="0" cy="4681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EE84335F-5B22-4D7C-85B0-3E19A5C5A540}"/>
              </a:ext>
            </a:extLst>
          </p:cNvPr>
          <p:cNvSpPr txBox="1"/>
          <p:nvPr/>
        </p:nvSpPr>
        <p:spPr>
          <a:xfrm>
            <a:off x="4603308" y="5250491"/>
            <a:ext cx="3002070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D. Issue Management</a:t>
            </a:r>
          </a:p>
          <a:p>
            <a:r>
              <a:rPr lang="en-US" sz="1400" dirty="0"/>
              <a:t>1. Create issues</a:t>
            </a:r>
          </a:p>
          <a:p>
            <a:r>
              <a:rPr lang="en-US" sz="1400" dirty="0"/>
              <a:t>2. Organize table of contents/DOI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E7EFD8C-77AA-497D-85DB-B5C7E05A8EF7}"/>
              </a:ext>
            </a:extLst>
          </p:cNvPr>
          <p:cNvSpPr txBox="1"/>
          <p:nvPr/>
        </p:nvSpPr>
        <p:spPr>
          <a:xfrm>
            <a:off x="4590782" y="6327727"/>
            <a:ext cx="3002070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E. Publishing</a:t>
            </a:r>
          </a:p>
          <a:p>
            <a:r>
              <a:rPr lang="en-US" sz="1400" dirty="0"/>
              <a:t>Offering immediate open access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F41607B-6866-4EFE-9576-24C516D66537}"/>
              </a:ext>
            </a:extLst>
          </p:cNvPr>
          <p:cNvSpPr txBox="1"/>
          <p:nvPr/>
        </p:nvSpPr>
        <p:spPr>
          <a:xfrm>
            <a:off x="9110580" y="5501011"/>
            <a:ext cx="2514688" cy="3077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Proofreading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6013E22-EE88-4644-8DFB-1AAC54A08602}"/>
              </a:ext>
            </a:extLst>
          </p:cNvPr>
          <p:cNvSpPr txBox="1"/>
          <p:nvPr/>
        </p:nvSpPr>
        <p:spPr>
          <a:xfrm>
            <a:off x="8974882" y="6292237"/>
            <a:ext cx="2774532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Archive</a:t>
            </a:r>
          </a:p>
          <a:p>
            <a:pPr algn="ctr"/>
            <a:r>
              <a:rPr lang="en-US" sz="1400" dirty="0"/>
              <a:t>Article Submission/Journal Archive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6D32D8C-1C3D-42E9-935A-624ECE3C8EE4}"/>
              </a:ext>
            </a:extLst>
          </p:cNvPr>
          <p:cNvCxnSpPr>
            <a:cxnSpLocks/>
          </p:cNvCxnSpPr>
          <p:nvPr/>
        </p:nvCxnSpPr>
        <p:spPr>
          <a:xfrm>
            <a:off x="10365126" y="5136954"/>
            <a:ext cx="0" cy="37578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2A35A77-8648-4E34-9880-8A531D7B0858}"/>
              </a:ext>
            </a:extLst>
          </p:cNvPr>
          <p:cNvCxnSpPr/>
          <p:nvPr/>
        </p:nvCxnSpPr>
        <p:spPr>
          <a:xfrm>
            <a:off x="8219161" y="6549903"/>
            <a:ext cx="61377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94894A6-98BC-4AF7-9593-8FBB68E1A80B}"/>
              </a:ext>
            </a:extLst>
          </p:cNvPr>
          <p:cNvCxnSpPr>
            <a:cxnSpLocks/>
          </p:cNvCxnSpPr>
          <p:nvPr/>
        </p:nvCxnSpPr>
        <p:spPr>
          <a:xfrm>
            <a:off x="6093923" y="4972833"/>
            <a:ext cx="0" cy="2818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C254811-21C7-4BD5-8CBD-79CEBADC2EF5}"/>
              </a:ext>
            </a:extLst>
          </p:cNvPr>
          <p:cNvCxnSpPr>
            <a:cxnSpLocks/>
          </p:cNvCxnSpPr>
          <p:nvPr/>
        </p:nvCxnSpPr>
        <p:spPr>
          <a:xfrm>
            <a:off x="6096011" y="6027105"/>
            <a:ext cx="0" cy="2818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E0E7FC92-67EC-44C8-A5A1-2286AB9CEAC0}"/>
              </a:ext>
            </a:extLst>
          </p:cNvPr>
          <p:cNvSpPr txBox="1"/>
          <p:nvPr/>
        </p:nvSpPr>
        <p:spPr>
          <a:xfrm>
            <a:off x="12700" y="6100888"/>
            <a:ext cx="331642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Modified version of Open Journal Systems</a:t>
            </a:r>
          </a:p>
          <a:p>
            <a:r>
              <a:rPr lang="en-US" sz="1400" b="1" dirty="0"/>
              <a:t> (OJS) Editorial and Publishing Process</a:t>
            </a:r>
          </a:p>
          <a:p>
            <a:r>
              <a:rPr lang="en-US" sz="1400" b="1" dirty="0"/>
              <a:t> (http://pkp.sfu.ca)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957030F-61C9-4CA7-8594-4AE0E326C97F}"/>
              </a:ext>
            </a:extLst>
          </p:cNvPr>
          <p:cNvCxnSpPr/>
          <p:nvPr/>
        </p:nvCxnSpPr>
        <p:spPr>
          <a:xfrm>
            <a:off x="8311662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3104F6C-94D6-4045-B7B7-15B9FEADB685}"/>
              </a:ext>
            </a:extLst>
          </p:cNvPr>
          <p:cNvCxnSpPr>
            <a:cxnSpLocks/>
          </p:cNvCxnSpPr>
          <p:nvPr/>
        </p:nvCxnSpPr>
        <p:spPr>
          <a:xfrm>
            <a:off x="10400296" y="4158086"/>
            <a:ext cx="0" cy="29957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EB89901-AE2C-4030-99A6-BD3CF2FB4D74}"/>
              </a:ext>
            </a:extLst>
          </p:cNvPr>
          <p:cNvSpPr txBox="1"/>
          <p:nvPr/>
        </p:nvSpPr>
        <p:spPr>
          <a:xfrm>
            <a:off x="-40363" y="5380894"/>
            <a:ext cx="39145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     * When the Chief Editor/Editorial Board members are </a:t>
            </a:r>
          </a:p>
          <a:p>
            <a:r>
              <a:rPr lang="en-US" sz="1200" dirty="0"/>
              <a:t>     authors/co authors of a manuscript, a handling editor will</a:t>
            </a:r>
          </a:p>
          <a:p>
            <a:r>
              <a:rPr lang="en-US" sz="1200" dirty="0"/>
              <a:t>     be assigned to handle the review process</a:t>
            </a:r>
          </a:p>
        </p:txBody>
      </p:sp>
    </p:spTree>
    <p:extLst>
      <p:ext uri="{BB962C8B-B14F-4D97-AF65-F5344CB8AC3E}">
        <p14:creationId xmlns:p14="http://schemas.microsoft.com/office/powerpoint/2010/main" val="437335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250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11</cp:revision>
  <dcterms:created xsi:type="dcterms:W3CDTF">2019-07-31T15:11:23Z</dcterms:created>
  <dcterms:modified xsi:type="dcterms:W3CDTF">2019-08-19T17:20:19Z</dcterms:modified>
</cp:coreProperties>
</file>